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38404800" cy="2880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7" autoAdjust="0"/>
    <p:restoredTop sz="82466" autoAdjust="0"/>
  </p:normalViewPr>
  <p:slideViewPr>
    <p:cSldViewPr snapToGrid="0">
      <p:cViewPr>
        <p:scale>
          <a:sx n="33" d="100"/>
          <a:sy n="33" d="100"/>
        </p:scale>
        <p:origin x="-1032" y="-17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5D647-1C15-4A30-A144-81BC68FF71DD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A9721-0177-43AD-8DF2-2592E617C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A9721-0177-43AD-8DF2-2592E617C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713925"/>
            <a:ext cx="3264408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5128560"/>
            <a:ext cx="288036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533525"/>
            <a:ext cx="8281035" cy="244097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533525"/>
            <a:ext cx="24363045" cy="24409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7180906"/>
            <a:ext cx="3312414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19275751"/>
            <a:ext cx="3312414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533531"/>
            <a:ext cx="33124140" cy="5567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7060885"/>
            <a:ext cx="16247028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0521315"/>
            <a:ext cx="16247028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7060885"/>
            <a:ext cx="16327042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0521315"/>
            <a:ext cx="16327042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6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147191"/>
            <a:ext cx="1944243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5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147191"/>
            <a:ext cx="1944243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533531"/>
            <a:ext cx="3312414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7667625"/>
            <a:ext cx="3312414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D01ED-650B-426B-A3A4-BEFB7AC34B2B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6696676"/>
            <a:ext cx="1296162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image" Target="../media/image14.png"/><Relationship Id="rId26" Type="http://schemas.openxmlformats.org/officeDocument/2006/relationships/image" Target="../media/image22.tiff"/><Relationship Id="rId3" Type="http://schemas.openxmlformats.org/officeDocument/2006/relationships/image" Target="../media/image1.png"/><Relationship Id="rId21" Type="http://schemas.openxmlformats.org/officeDocument/2006/relationships/image" Target="../media/image17.tiff"/><Relationship Id="rId7" Type="http://schemas.openxmlformats.org/officeDocument/2006/relationships/image" Target="../media/image5.png"/><Relationship Id="rId17" Type="http://schemas.openxmlformats.org/officeDocument/2006/relationships/image" Target="../media/image13.png"/><Relationship Id="rId25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tiff"/><Relationship Id="rId5" Type="http://schemas.openxmlformats.org/officeDocument/2006/relationships/image" Target="../media/image3.emf"/><Relationship Id="rId15" Type="http://schemas.openxmlformats.org/officeDocument/2006/relationships/image" Target="../media/image11.png"/><Relationship Id="rId23" Type="http://schemas.openxmlformats.org/officeDocument/2006/relationships/image" Target="../media/image19.tiff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183" y="258626"/>
            <a:ext cx="38017938" cy="572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8652" y="258626"/>
            <a:ext cx="235108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 smtClean="0">
                <a:solidFill>
                  <a:srgbClr val="7A0019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Quantifying Surface water-Groundwater exchange using Temperature Profile Inverse modeling in a Riparian Wetland</a:t>
            </a:r>
            <a:endParaRPr lang="en-US" sz="8500" b="1" dirty="0">
              <a:solidFill>
                <a:srgbClr val="7A0019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xample of Block M, Wordmark, and Driven to Discover ma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07" y="2086009"/>
            <a:ext cx="5427698" cy="33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70255" y="664007"/>
            <a:ext cx="53936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/>
                </a:solidFill>
              </a:rPr>
              <a:t>number</a:t>
            </a:r>
            <a:endParaRPr lang="en-US" sz="7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8652" y="3258972"/>
            <a:ext cx="23995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rutiger Light Condensed" panose="020B0406020504020204" pitchFamily="34" charset="0"/>
              </a:rPr>
              <a:t>Jack Lange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 G.-H. Crystal Ng</a:t>
            </a:r>
            <a:r>
              <a:rPr lang="en-US" sz="6000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Amanda R. Yourd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Chad Sandell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 , Andrew D Wickert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endParaRPr lang="en-US" sz="6000" dirty="0" smtClean="0">
              <a:latin typeface="Frutiger Light Condensed" panose="020B0406020504020204" pitchFamily="34" charset="0"/>
            </a:endParaRPr>
          </a:p>
          <a:p>
            <a:pPr algn="ctr"/>
            <a:r>
              <a:rPr lang="en-US" sz="6000" i="1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i="1" dirty="0" smtClean="0">
                <a:latin typeface="Frutiger Light Condensed" panose="020B0406020504020204" pitchFamily="34" charset="0"/>
              </a:rPr>
              <a:t>Dept. of Earth Sciences, University of Minnesota Twin-Cities</a:t>
            </a:r>
            <a:endParaRPr lang="en-US" sz="6000" i="1" dirty="0">
              <a:latin typeface="Frutiger Light Condensed" panose="020B040602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012" y="650991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Study Site and Motivation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61858" y="651168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Sediment characterization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16612" y="6506144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Model fit and sensitivity analysis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8752" y="22546439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Future work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16612" y="25426082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References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013" y="14992556"/>
            <a:ext cx="11767587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Inverse Model Theory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012" y="24059958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Data collection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78752" y="18703825"/>
            <a:ext cx="11767588" cy="1111850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Conclusions</a:t>
            </a:r>
            <a:endParaRPr lang="en-US" sz="66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4" y="8270147"/>
            <a:ext cx="6065666" cy="462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696" y="8329487"/>
            <a:ext cx="6727501" cy="46430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384734" y="27009969"/>
            <a:ext cx="71162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Yourd</a:t>
            </a:r>
            <a:r>
              <a:rPr lang="en-US" sz="3200" dirty="0" smtClean="0"/>
              <a:t>, Stallman 1965, </a:t>
            </a:r>
            <a:r>
              <a:rPr lang="en-US" sz="3200" dirty="0" err="1" smtClean="0"/>
              <a:t>farouki</a:t>
            </a:r>
            <a:r>
              <a:rPr lang="en-US" sz="3200" dirty="0" smtClean="0"/>
              <a:t> </a:t>
            </a:r>
            <a:r>
              <a:rPr lang="en-US" sz="3200" dirty="0" err="1" smtClean="0"/>
              <a:t>Mybro</a:t>
            </a:r>
            <a:r>
              <a:rPr lang="en-US" sz="3200" dirty="0"/>
              <a:t>, (Hayashi &amp; </a:t>
            </a:r>
            <a:r>
              <a:rPr lang="en-US" sz="3200" dirty="0" err="1"/>
              <a:t>Rosenberry</a:t>
            </a:r>
            <a:r>
              <a:rPr lang="en-US" sz="3200" dirty="0"/>
              <a:t> 2002; Kurtz et al.</a:t>
            </a:r>
          </a:p>
          <a:p>
            <a:r>
              <a:rPr lang="en-US" sz="3200" dirty="0"/>
              <a:t>2007).</a:t>
            </a:r>
          </a:p>
          <a:p>
            <a:r>
              <a:rPr lang="en-US" sz="3200" dirty="0" smtClean="0"/>
              <a:t> USSGS - Koch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23946" y="25178698"/>
            <a:ext cx="7300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Need a blurb from </a:t>
            </a:r>
            <a:r>
              <a:rPr lang="en-US" sz="4400" dirty="0"/>
              <a:t>A</a:t>
            </a:r>
            <a:r>
              <a:rPr lang="en-US" sz="4400" dirty="0" smtClean="0"/>
              <a:t>ndy about data loggers, and maybe an image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85215" y="24620826"/>
            <a:ext cx="681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temperature </a:t>
            </a:r>
            <a:r>
              <a:rPr lang="en-US" dirty="0"/>
              <a:t>probes were </a:t>
            </a:r>
            <a:r>
              <a:rPr lang="en-US" dirty="0" smtClean="0"/>
              <a:t>collocated with PZ’s</a:t>
            </a:r>
          </a:p>
          <a:p>
            <a:r>
              <a:rPr lang="en-US" dirty="0" smtClean="0"/>
              <a:t>conjunction </a:t>
            </a:r>
            <a:r>
              <a:rPr lang="en-US" dirty="0"/>
              <a:t>with mini piezometer </a:t>
            </a:r>
            <a:r>
              <a:rPr lang="en-US" dirty="0" smtClean="0"/>
              <a:t>wetlands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 bottom thermistor was located at approximately 30-40</a:t>
            </a:r>
          </a:p>
          <a:p>
            <a:r>
              <a:rPr lang="en-US" dirty="0" smtClean="0"/>
              <a:t>cm </a:t>
            </a:r>
            <a:r>
              <a:rPr lang="en-US" dirty="0"/>
              <a:t>depth below the sediment-water interface, with most sensors clustered within the top</a:t>
            </a:r>
          </a:p>
          <a:p>
            <a:r>
              <a:rPr lang="en-US" dirty="0"/>
              <a:t>10 cm, which corresponds to the wild rice root zone. Temperature readings were logged</a:t>
            </a:r>
          </a:p>
          <a:p>
            <a:r>
              <a:rPr lang="en-US" dirty="0"/>
              <a:t>at </a:t>
            </a:r>
            <a:r>
              <a:rPr lang="en-US" dirty="0" smtClean="0"/>
              <a:t>15 </a:t>
            </a:r>
            <a:r>
              <a:rPr lang="en-US" dirty="0"/>
              <a:t>minute intervals to capture diurnal variability </a:t>
            </a:r>
            <a:r>
              <a:rPr lang="en-US" dirty="0" smtClean="0"/>
              <a:t>over the summer</a:t>
            </a:r>
          </a:p>
          <a:p>
            <a:endParaRPr lang="en-US" dirty="0"/>
          </a:p>
          <a:p>
            <a:r>
              <a:rPr lang="en-US" dirty="0" smtClean="0"/>
              <a:t>PZ and stream gauge, plus </a:t>
            </a:r>
            <a:r>
              <a:rPr lang="en-US" dirty="0" err="1" smtClean="0"/>
              <a:t>baro</a:t>
            </a:r>
            <a:r>
              <a:rPr lang="en-US" dirty="0" smtClean="0"/>
              <a:t> transducer to get </a:t>
            </a:r>
            <a:r>
              <a:rPr lang="en-US" dirty="0" err="1" smtClean="0"/>
              <a:t>thead</a:t>
            </a:r>
            <a:endParaRPr lang="en-US" dirty="0"/>
          </a:p>
        </p:txBody>
      </p:sp>
      <p:pic>
        <p:nvPicPr>
          <p:cNvPr id="1030" name="Picture 6" descr="https://lh4.googleusercontent.com/Fxgu-vd6OLuz47Oh5ZB_GdQLCyi4f-lpNyzRHVkWhFkGutB1Xm7n5Sh6xWgK8DUiR9hEdCwGsRrD0KGUcRvQZJJ1NHpBPdQ-aiXoKNLVU_u9GCjmXpK0o_eStPfJNp77DjpzVBzgCx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99" y="24827993"/>
            <a:ext cx="5632635" cy="3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474720" y="27483148"/>
            <a:ext cx="428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Myrdo</a:t>
            </a:r>
            <a:r>
              <a:rPr lang="en-US" dirty="0" smtClean="0"/>
              <a:t>’ bulk density and porosity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99811"/>
              </p:ext>
            </p:extLst>
          </p:nvPr>
        </p:nvGraphicFramePr>
        <p:xfrm>
          <a:off x="19647200" y="20041675"/>
          <a:ext cx="5422470" cy="1641230"/>
        </p:xfrm>
        <a:graphic>
          <a:graphicData uri="http://schemas.openxmlformats.org/drawingml/2006/table">
            <a:tbl>
              <a:tblPr/>
              <a:tblGrid>
                <a:gridCol w="2806209"/>
                <a:gridCol w="2616261"/>
              </a:tblGrid>
              <a:tr h="515815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  <a:latin typeface="Frutiger Light Condensed" panose="020B0406020504020204" pitchFamily="34" charset="0"/>
                        </a:rPr>
                        <a:t>Stream</a:t>
                      </a:r>
                      <a:r>
                        <a:rPr lang="en-US" sz="3200" baseline="0" dirty="0" smtClean="0">
                          <a:effectLst/>
                          <a:latin typeface="Frutiger Light Condensed" panose="020B0406020504020204" pitchFamily="34" charset="0"/>
                        </a:rPr>
                        <a:t> center</a:t>
                      </a:r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 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0.17529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2708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  <a:latin typeface="Frutiger Light Condensed" panose="020B0406020504020204" pitchFamily="34" charset="0"/>
                        </a:rPr>
                        <a:t>West wetland</a:t>
                      </a:r>
                      <a:endParaRPr lang="en-US" sz="3200" dirty="0">
                        <a:effectLst/>
                        <a:latin typeface="Frutiger Light Condensed" panose="020B0406020504020204" pitchFamily="34" charset="0"/>
                      </a:endParaRP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0.07024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2707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  <a:latin typeface="Frutiger Light Condensed" panose="020B0406020504020204" pitchFamily="34" charset="0"/>
                        </a:rPr>
                        <a:t>Stream</a:t>
                      </a:r>
                      <a:r>
                        <a:rPr lang="en-US" sz="3200" baseline="0" dirty="0" smtClean="0">
                          <a:effectLst/>
                          <a:latin typeface="Frutiger Light Condensed" panose="020B0406020504020204" pitchFamily="34" charset="0"/>
                        </a:rPr>
                        <a:t> west</a:t>
                      </a:r>
                      <a:endParaRPr lang="en-US" sz="3200" dirty="0">
                        <a:effectLst/>
                        <a:latin typeface="Frutiger Light Condensed" panose="020B0406020504020204" pitchFamily="34" charset="0"/>
                      </a:endParaRP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3200" dirty="0">
                          <a:effectLst/>
                          <a:latin typeface="Frutiger Light Condensed" panose="020B0406020504020204" pitchFamily="34" charset="0"/>
                        </a:rPr>
                        <a:t>0.042949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" name="Rectangle 7"/>
          <p:cNvSpPr>
            <a:spLocks noChangeArrowheads="1"/>
          </p:cNvSpPr>
          <p:nvPr/>
        </p:nvSpPr>
        <p:spPr bwMode="auto">
          <a:xfrm flipV="1">
            <a:off x="27827411" y="3950267"/>
            <a:ext cx="1506561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16166" y="16497198"/>
            <a:ext cx="36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conductivity, m/d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92720" y="16866530"/>
            <a:ext cx="507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 varies with location , see image of soils</a:t>
            </a:r>
            <a:endParaRPr lang="en-US" dirty="0"/>
          </a:p>
        </p:txBody>
      </p:sp>
      <p:sp>
        <p:nvSpPr>
          <p:cNvPr id="1024" name="TextBox 1023"/>
          <p:cNvSpPr txBox="1"/>
          <p:nvPr/>
        </p:nvSpPr>
        <p:spPr>
          <a:xfrm>
            <a:off x="1672965" y="24529512"/>
            <a:ext cx="39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Rainfall data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33649920" y="18055351"/>
            <a:ext cx="397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sensitive </a:t>
            </a:r>
            <a:r>
              <a:rPr lang="en-US" dirty="0" err="1" smtClean="0"/>
              <a:t>param</a:t>
            </a:r>
            <a:r>
              <a:rPr lang="en-US" dirty="0" smtClean="0"/>
              <a:t>:: thermal conductivity</a:t>
            </a:r>
            <a:endParaRPr 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33515936" y="20646671"/>
            <a:ext cx="424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 is variable with position</a:t>
            </a:r>
            <a:endParaRPr 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28376880" y="23856422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to 2017, 2018 data sets</a:t>
            </a:r>
            <a:endParaRPr lang="en-US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8376880" y="24225754"/>
            <a:ext cx="37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Capture heterogeneity in  parameters</a:t>
            </a:r>
            <a:endParaRPr lang="en-US" dirty="0"/>
          </a:p>
        </p:txBody>
      </p:sp>
      <p:sp>
        <p:nvSpPr>
          <p:cNvPr id="1032" name="TextBox 1031"/>
          <p:cNvSpPr txBox="1"/>
          <p:nvPr/>
        </p:nvSpPr>
        <p:spPr>
          <a:xfrm>
            <a:off x="30443377" y="11634651"/>
            <a:ext cx="323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 capacity sensitivity </a:t>
            </a:r>
            <a:r>
              <a:rPr lang="en-US" dirty="0" err="1" smtClean="0"/>
              <a:t>plottt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4108169" y="18124785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Results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27" y="11274110"/>
            <a:ext cx="1362075" cy="1485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95883" y="7876280"/>
            <a:ext cx="720335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Second Creek is a wild rice stream located in Minnesota’s </a:t>
            </a:r>
            <a:r>
              <a:rPr lang="en-US" sz="3200" dirty="0">
                <a:latin typeface="Frutiger Light Condensed" panose="020B0406020504020204" pitchFamily="34" charset="0"/>
              </a:rPr>
              <a:t>I</a:t>
            </a:r>
            <a:r>
              <a:rPr lang="en-US" sz="3200" dirty="0" smtClean="0">
                <a:latin typeface="Frutiger Light Condensed" panose="020B0406020504020204" pitchFamily="34" charset="0"/>
              </a:rPr>
              <a:t>ron 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Want to understand how mining derived sulfate affects biogeochemical cycling at Second Creek</a:t>
            </a:r>
          </a:p>
          <a:p>
            <a:r>
              <a:rPr lang="en-US" sz="3200" dirty="0" smtClean="0">
                <a:latin typeface="Frutiger Light Condensed" panose="020B0406020504020204" pitchFamily="34" charset="0"/>
              </a:rPr>
              <a:t>Especially interested in 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hyporheic</a:t>
            </a:r>
            <a:r>
              <a:rPr lang="en-US" sz="3200" dirty="0" smtClean="0">
                <a:latin typeface="Frutiger Light Condensed" panose="020B0406020504020204" pitchFamily="34" charset="0"/>
              </a:rPr>
              <a:t> zone because it has strong influence on aquatic plants rooted there (</a:t>
            </a:r>
            <a:r>
              <a:rPr lang="en-US" sz="3200" dirty="0">
                <a:latin typeface="Frutiger Light Condensed" panose="020B0406020504020204" pitchFamily="34" charset="0"/>
              </a:rPr>
              <a:t>(Hayashi &amp; </a:t>
            </a:r>
            <a:r>
              <a:rPr lang="en-US" sz="3200" dirty="0" err="1">
                <a:latin typeface="Frutiger Light Condensed" panose="020B0406020504020204" pitchFamily="34" charset="0"/>
              </a:rPr>
              <a:t>Rosenberry</a:t>
            </a:r>
            <a:r>
              <a:rPr lang="en-US" sz="3200" dirty="0">
                <a:latin typeface="Frutiger Light Condensed" panose="020B0406020504020204" pitchFamily="34" charset="0"/>
              </a:rPr>
              <a:t> 2002; Kurtz et al</a:t>
            </a:r>
            <a:r>
              <a:rPr lang="en-US" sz="3200" dirty="0" smtClean="0">
                <a:latin typeface="Frutiger Light Condensed" panose="020B0406020504020204" pitchFamily="34" charset="0"/>
              </a:rPr>
              <a:t>.)2007).)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Frutiger Light Condensed" panose="020B0406020504020204" pitchFamily="34" charset="0"/>
              </a:rPr>
              <a:t>Hyporheic</a:t>
            </a:r>
            <a:r>
              <a:rPr lang="en-US" sz="3200" dirty="0" smtClean="0">
                <a:latin typeface="Frutiger Light Condensed" panose="020B0406020504020204" pitchFamily="34" charset="0"/>
              </a:rPr>
              <a:t> flux  controls the sediment geochemical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Frutiger Light Condensed" panose="020B0406020504020204" pitchFamily="34" charset="0"/>
              </a:rPr>
              <a:t>Goal:quantify</a:t>
            </a:r>
            <a:r>
              <a:rPr lang="en-US" sz="3200" dirty="0" smtClean="0">
                <a:latin typeface="Frutiger Light Condensed" panose="020B0406020504020204" pitchFamily="34" charset="0"/>
              </a:rPr>
              <a:t> 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hyporheic</a:t>
            </a:r>
            <a:r>
              <a:rPr lang="en-US" sz="3200" dirty="0" smtClean="0">
                <a:latin typeface="Frutiger Light Condensed" panose="020B0406020504020204" pitchFamily="34" charset="0"/>
              </a:rPr>
              <a:t> flux at the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Frutiger Light Condensed" panose="020B040602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Regional flow west to ease</a:t>
            </a:r>
            <a:endParaRPr lang="en-US" sz="3200" dirty="0">
              <a:latin typeface="Frutiger Light Condensed" panose="020B0406020504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12" y="16421869"/>
            <a:ext cx="8072323" cy="51925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3750261" y="23119314"/>
                <a:ext cx="1875835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261" y="23119314"/>
                <a:ext cx="1875835" cy="79355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704873" y="22254083"/>
                <a:ext cx="8148699" cy="1264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(</m:t>
                          </m:r>
                          <m:r>
                            <a:rPr lang="en-US" sz="2400" i="1"/>
                            <m:t>𝜆</m:t>
                          </m:r>
                        </m:e>
                        <m:sub>
                          <m:r>
                            <a:rPr lang="en-US" sz="2400" i="1"/>
                            <m:t>𝑠</m:t>
                          </m:r>
                        </m:sub>
                      </m:sSub>
                      <m:r>
                        <a:rPr lang="en-US" sz="2400" i="1"/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/>
                        <m:t>𝛼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𝐶</m:t>
                          </m:r>
                        </m:e>
                        <m:sub>
                          <m:r>
                            <a:rPr lang="en-US" sz="2400" i="1"/>
                            <m:t>𝑤</m:t>
                          </m:r>
                        </m:sub>
                      </m:sSub>
                      <m:r>
                        <a:rPr lang="en-US" sz="2400" i="1"/>
                        <m:t>)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/>
                              </m:ctrlPr>
                            </m:sSupPr>
                            <m:e>
                              <m:r>
                                <a:rPr lang="en-US" sz="2400" i="1"/>
                                <m:t>𝜕</m:t>
                              </m:r>
                            </m:e>
                            <m:sup>
                              <m:r>
                                <a:rPr lang="en-US" sz="2400" i="1"/>
                                <m:t>2</m:t>
                              </m:r>
                            </m:sup>
                          </m:sSup>
                          <m:r>
                            <a:rPr lang="en-US" sz="2400" i="1"/>
                            <m:t>𝑇</m:t>
                          </m:r>
                        </m:num>
                        <m:den>
                          <m:r>
                            <a:rPr lang="en-US" sz="2400" i="1"/>
                            <m:t>𝜕</m:t>
                          </m:r>
                          <m:sSup>
                            <m:sSupPr>
                              <m:ctrlPr>
                                <a:rPr lang="en-US" sz="2400" i="1"/>
                              </m:ctrlPr>
                            </m:sSupPr>
                            <m:e>
                              <m:r>
                                <a:rPr lang="en-US" sz="2400" i="1"/>
                                <m:t>𝑡</m:t>
                              </m:r>
                            </m:e>
                            <m:sup>
                              <m:r>
                                <a:rPr lang="en-US" sz="2400" i="1"/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/>
                        <m:t>−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𝑞</m:t>
                          </m:r>
                        </m:e>
                        <m:sub>
                          <m:r>
                            <a:rPr lang="en-US" sz="2400" i="1"/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𝐶</m:t>
                          </m:r>
                        </m:e>
                        <m:sub>
                          <m:r>
                            <a:rPr lang="en-US" sz="2400" i="1"/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sz="2400" i="1"/>
                            <m:t>𝜕</m:t>
                          </m:r>
                          <m:r>
                            <a:rPr lang="en-US" sz="2400" i="1"/>
                            <m:t>𝑇</m:t>
                          </m:r>
                        </m:num>
                        <m:den>
                          <m:r>
                            <a:rPr lang="en-US" sz="2400" i="1"/>
                            <m:t>𝜕</m:t>
                          </m:r>
                          <m:r>
                            <a:rPr lang="en-US" sz="2400" i="1"/>
                            <m:t>𝑧</m:t>
                          </m:r>
                        </m:den>
                      </m:f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sz="2400" i="1"/>
                            <m:t>𝜕</m:t>
                          </m:r>
                          <m:r>
                            <a:rPr lang="en-US" sz="2400" i="1"/>
                            <m:t>𝑇</m:t>
                          </m:r>
                        </m:num>
                        <m:den>
                          <m:r>
                            <a:rPr lang="en-US" sz="2400" i="1"/>
                            <m:t>𝜕</m:t>
                          </m:r>
                          <m:r>
                            <a:rPr lang="en-US" sz="2400" i="1"/>
                            <m:t>𝑡</m:t>
                          </m:r>
                        </m:den>
                      </m:f>
                      <m:r>
                        <a:rPr lang="en-US" sz="2400" i="1"/>
                        <m:t>(</m:t>
                      </m:r>
                      <m:r>
                        <a:rPr lang="en-US" sz="2400" i="1"/>
                        <m:t>𝜙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𝐶</m:t>
                          </m:r>
                        </m:e>
                        <m:sub>
                          <m:r>
                            <a:rPr lang="en-US" sz="2400" i="1"/>
                            <m:t>𝑤</m:t>
                          </m:r>
                        </m:sub>
                      </m:sSub>
                      <m:r>
                        <a:rPr lang="en-US" sz="2400" i="1"/>
                        <m:t>+(1−</m:t>
                      </m:r>
                      <m:r>
                        <a:rPr lang="en-US" sz="2400" i="1"/>
                        <m:t>𝜙</m:t>
                      </m:r>
                      <m:r>
                        <a:rPr lang="en-US" sz="2400" i="1"/>
                        <m:t>)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𝐶</m:t>
                          </m:r>
                        </m:e>
                        <m:sub>
                          <m:r>
                            <a:rPr lang="en-US" sz="2400" i="1"/>
                            <m:t>𝑠</m:t>
                          </m:r>
                        </m:sub>
                      </m:sSub>
                      <m:r>
                        <a:rPr lang="en-US" sz="2400" i="1"/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:endParaRPr lang="en-US" sz="2400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3" y="22254083"/>
                <a:ext cx="8148699" cy="12647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832128"/>
                  </p:ext>
                </p:extLst>
              </p:nvPr>
            </p:nvGraphicFramePr>
            <p:xfrm>
              <a:off x="9399992" y="16435753"/>
              <a:ext cx="3073362" cy="6938106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01054"/>
                    <a:gridCol w="1172308"/>
                  </a:tblGrid>
                  <a:tr h="4815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Hydraulic </a:t>
                          </a:r>
                          <a:r>
                            <a:rPr lang="en-US" sz="2400" b="0" dirty="0" smtClean="0">
                              <a:effectLst/>
                            </a:rPr>
                            <a:t>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3478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Porosity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>
                              <a:effectLst/>
                            </a:rPr>
                            <a:t>φ</a:t>
                          </a:r>
                          <a:endParaRPr lang="en-US" sz="24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12192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Saturated </a:t>
                          </a:r>
                          <a:r>
                            <a:rPr lang="en-US" sz="2400" b="0" dirty="0" smtClean="0">
                              <a:effectLst/>
                            </a:rPr>
                            <a:t>thermal 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820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Sediment </a:t>
                          </a:r>
                          <a:r>
                            <a:rPr lang="en-US" sz="2400" b="0" dirty="0" smtClean="0">
                              <a:effectLst/>
                            </a:rPr>
                            <a:t>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619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</a:rPr>
                            <a:t>head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Dispersity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α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6142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</a:rPr>
                            <a:t>Hyporheic</a:t>
                          </a:r>
                          <a:r>
                            <a:rPr lang="en-US" sz="2400" b="0" dirty="0">
                              <a:effectLst/>
                            </a:rPr>
                            <a:t> flux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832128"/>
                  </p:ext>
                </p:extLst>
              </p:nvPr>
            </p:nvGraphicFramePr>
            <p:xfrm>
              <a:off x="9399992" y="16435753"/>
              <a:ext cx="3073362" cy="6938106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901054"/>
                    <a:gridCol w="1172308"/>
                  </a:tblGrid>
                  <a:tr h="4815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Hydraulic </a:t>
                          </a:r>
                          <a:r>
                            <a:rPr lang="en-US" sz="2400" b="0" dirty="0" smtClean="0">
                              <a:effectLst/>
                            </a:rPr>
                            <a:t>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62000" r="-1036" b="-617333"/>
                          </a:stretch>
                        </a:blipFill>
                      </a:tcPr>
                    </a:tc>
                  </a:tr>
                  <a:tr h="43478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Porosity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>
                              <a:effectLst/>
                            </a:rPr>
                            <a:t>φ</a:t>
                          </a:r>
                          <a:endParaRPr lang="en-US" sz="24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12192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Saturated </a:t>
                          </a:r>
                          <a:r>
                            <a:rPr lang="en-US" sz="2400" b="0" dirty="0" smtClean="0">
                              <a:effectLst/>
                            </a:rPr>
                            <a:t>thermal conductivity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157000" r="-1036" b="-327500"/>
                          </a:stretch>
                        </a:blipFill>
                      </a:tcPr>
                    </a:tc>
                  </a:tr>
                  <a:tr h="820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Sediment </a:t>
                          </a:r>
                          <a:r>
                            <a:rPr lang="en-US" sz="2400" b="0" dirty="0" smtClean="0">
                              <a:effectLst/>
                            </a:rPr>
                            <a:t>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380741" r="-1036" b="-385185"/>
                          </a:stretch>
                        </a:blipFill>
                      </a:tcPr>
                    </a:tc>
                  </a:tr>
                  <a:tr h="9124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432667" r="-1036" b="-246667"/>
                          </a:stretch>
                        </a:blipFill>
                      </a:tcPr>
                    </a:tc>
                  </a:tr>
                  <a:tr h="4619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</a:rPr>
                            <a:t>head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1051316" r="-1036" b="-386842"/>
                          </a:stretch>
                        </a:blip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Dispersity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</a:rPr>
                            <a:t>α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8270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</a:rPr>
                            <a:t>Hyporheic</a:t>
                          </a:r>
                          <a:r>
                            <a:rPr lang="en-US" sz="2400" b="0" dirty="0">
                              <a:effectLst/>
                            </a:rPr>
                            <a:t> flux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742188" r="-1036" b="-71094"/>
                          </a:stretch>
                        </a:blipFill>
                      </a:tcPr>
                    </a:tc>
                  </a:tr>
                  <a:tr h="45621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24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l="-162694" t="-1437333" r="-1036" b="-2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8595484" y="17293357"/>
            <a:ext cx="384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𝑏𝑢𝑙𝑘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  <a:blipFill rotWithShape="0">
                <a:blip r:embed="rId1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6934691" y="9992194"/>
            <a:ext cx="205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Wetland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971549" y="9663163"/>
            <a:ext cx="1641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856101" y="9677312"/>
            <a:ext cx="1502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816679" y="13149877"/>
            <a:ext cx="101053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Sediment is characterized by high organic content, low dry bulk density, high porosity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Dry bulk density used to estimate the fraction silicate and SOM (80-90% 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Frutiger Light Condensed" panose="020B0406020504020204" pitchFamily="34" charset="0"/>
              </a:rPr>
              <a:t>Thermal properties constrained based on </a:t>
            </a:r>
            <a:r>
              <a:rPr lang="en-US" sz="3200" dirty="0" err="1" smtClean="0">
                <a:latin typeface="Frutiger Light Condensed" panose="020B0406020504020204" pitchFamily="34" charset="0"/>
              </a:rPr>
              <a:t>Farouki</a:t>
            </a:r>
            <a:r>
              <a:rPr lang="en-US" sz="3200" dirty="0" smtClean="0">
                <a:latin typeface="Frutiger Light Condensed" panose="020B0406020504020204" pitchFamily="34" charset="0"/>
              </a:rPr>
              <a:t> et al – low conductivity, high heat capacity (high porosity and high organic content). </a:t>
            </a:r>
            <a:endParaRPr lang="en-US" sz="3200" dirty="0">
              <a:latin typeface="Frutiger Light Condensed" panose="020B0406020504020204" pitchFamily="34" charset="0"/>
            </a:endParaRPr>
          </a:p>
        </p:txBody>
      </p:sp>
      <p:cxnSp>
        <p:nvCxnSpPr>
          <p:cNvPr id="1040" name="Straight Connector 1039"/>
          <p:cNvCxnSpPr/>
          <p:nvPr/>
        </p:nvCxnSpPr>
        <p:spPr>
          <a:xfrm flipV="1">
            <a:off x="20234031" y="21755393"/>
            <a:ext cx="1461880" cy="1536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17610594" y="22024074"/>
            <a:ext cx="353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0.18 m/d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43" name="Picture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87159" y="19514676"/>
            <a:ext cx="4136247" cy="3634884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20470200" y="22378719"/>
            <a:ext cx="35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Flux at each </a:t>
            </a:r>
            <a:r>
              <a:rPr lang="en-US" dirty="0" err="1" smtClean="0"/>
              <a:t>pont</a:t>
            </a:r>
            <a:r>
              <a:rPr lang="en-US" dirty="0" smtClean="0"/>
              <a:t> over summer</a:t>
            </a:r>
            <a:endParaRPr lang="en-US" dirty="0"/>
          </a:p>
        </p:txBody>
      </p:sp>
      <p:sp>
        <p:nvSpPr>
          <p:cNvPr id="1047" name="TextBox 1046"/>
          <p:cNvSpPr txBox="1"/>
          <p:nvPr/>
        </p:nvSpPr>
        <p:spPr>
          <a:xfrm>
            <a:off x="27165705" y="14937728"/>
            <a:ext cx="36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Include </a:t>
            </a:r>
            <a:r>
              <a:rPr lang="en-US" dirty="0" err="1" smtClean="0"/>
              <a:t>sse</a:t>
            </a:r>
            <a:r>
              <a:rPr lang="en-US" dirty="0" smtClean="0"/>
              <a:t> error on each</a:t>
            </a:r>
            <a:endParaRPr lang="en-US" dirty="0"/>
          </a:p>
        </p:txBody>
      </p:sp>
      <p:sp>
        <p:nvSpPr>
          <p:cNvPr id="1048" name="TextBox 1047"/>
          <p:cNvSpPr txBox="1"/>
          <p:nvPr/>
        </p:nvSpPr>
        <p:spPr>
          <a:xfrm>
            <a:off x="28616166" y="20383018"/>
            <a:ext cx="260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consistent upwards flux</a:t>
            </a:r>
            <a:endParaRPr lang="en-US" dirty="0"/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071319" y="8008211"/>
            <a:ext cx="5157201" cy="1983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353" y="22986938"/>
            <a:ext cx="7877054" cy="4705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756" y="7876280"/>
            <a:ext cx="8106717" cy="50628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028" y="10965206"/>
            <a:ext cx="3160682" cy="19739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9" y="26766255"/>
            <a:ext cx="6802640" cy="15010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5972" y="21638922"/>
            <a:ext cx="6215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rutiger Light Condensed" panose="020B0406020504020204" pitchFamily="34" charset="0"/>
              </a:rPr>
              <a:t>Forward model governing equations</a:t>
            </a:r>
            <a:endParaRPr lang="en-US" sz="3200" dirty="0">
              <a:latin typeface="Frutiger Light Condensed" panose="020B040602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3012" y="22232588"/>
            <a:ext cx="8072323" cy="1773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931" y="11481941"/>
            <a:ext cx="5591175" cy="4105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38" y="12748390"/>
            <a:ext cx="4080932" cy="29963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76" y="24628309"/>
            <a:ext cx="55911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3368</TotalTime>
  <Words>411</Words>
  <Application>Microsoft Office PowerPoint</Application>
  <PresentationFormat>Custom</PresentationFormat>
  <Paragraphs>88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Frutiger Light Condensed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Lange</dc:creator>
  <cp:lastModifiedBy>dave Lange</cp:lastModifiedBy>
  <cp:revision>56</cp:revision>
  <dcterms:created xsi:type="dcterms:W3CDTF">2018-03-13T23:17:38Z</dcterms:created>
  <dcterms:modified xsi:type="dcterms:W3CDTF">2018-03-20T19:22:59Z</dcterms:modified>
</cp:coreProperties>
</file>